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0" r:id="rId10"/>
    <p:sldId id="265" r:id="rId11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095E8-3EF7-4F77-856F-2F3C117DB39F}" type="datetimeFigureOut">
              <a:rPr lang="en-NL" smtClean="0"/>
              <a:t>22/05/2024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C2C9F-C6EF-444C-98B7-311E98E0C9DB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14612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7C2C9F-C6EF-444C-98B7-311E98E0C9DB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88395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9FDD1-6AEA-43B6-712F-3F090E487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2F9AC4-97CC-F74E-AAA5-FD00F5146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C9A39-976E-3F6A-A7C9-22A8A3C54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D9E82-6AF3-4809-BA0E-781382DE2E81}" type="datetimeFigureOut">
              <a:rPr lang="en-NL" smtClean="0"/>
              <a:t>22/05/2024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15579-9E03-FE98-A868-4FC3A49A9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917B9-465B-2233-5EE8-F2FAD3351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5A5CD-AB14-4AC2-BF48-188B4C7EBD2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04207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BE7AE-1310-7823-DDE5-2D175C7A9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36A42-7C9B-2AB7-4927-21B558074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7A80B-1802-939D-3AA5-C9B8B0A6B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D9E82-6AF3-4809-BA0E-781382DE2E81}" type="datetimeFigureOut">
              <a:rPr lang="en-NL" smtClean="0"/>
              <a:t>22/05/2024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5F020-8AAD-3550-376F-CCB7166D6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AA3F0-0C90-5DE1-2963-D178DF327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5A5CD-AB14-4AC2-BF48-188B4C7EBD2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24243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4619F8-9F76-A559-E695-E95A72C3D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F11554-F931-C659-78C2-BE71E590D9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25CD0-3C54-DC34-41F8-79BB0ACE0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D9E82-6AF3-4809-BA0E-781382DE2E81}" type="datetimeFigureOut">
              <a:rPr lang="en-NL" smtClean="0"/>
              <a:t>22/05/2024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00A9A-6F2A-946F-AC12-C104D177F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9A342-7A37-028E-9334-96C69796E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5A5CD-AB14-4AC2-BF48-188B4C7EBD2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86814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294BB-59E3-6C35-2ACF-E494FC40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12F65-D51F-7C34-23EC-B942203C4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933FD-7A69-9E2B-EDE6-99B07765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D9E82-6AF3-4809-BA0E-781382DE2E81}" type="datetimeFigureOut">
              <a:rPr lang="en-NL" smtClean="0"/>
              <a:t>22/05/2024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E2AE9-868E-D937-0B1B-0AFBA4F8E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C7D9B5-5BD9-2E8D-666F-E52DB0207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5A5CD-AB14-4AC2-BF48-188B4C7EBD2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71246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99FD7-FCC7-7311-FC6B-544AEB415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B793F-7A8C-84E9-E8FD-06DE0D42D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60A942-46ED-4207-A803-EFAB3A9E8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D9E82-6AF3-4809-BA0E-781382DE2E81}" type="datetimeFigureOut">
              <a:rPr lang="en-NL" smtClean="0"/>
              <a:t>22/05/2024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66152-A034-64BA-4057-5967B80BB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A9321-AF61-C99E-7E48-7C4861CC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5A5CD-AB14-4AC2-BF48-188B4C7EBD2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11639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A5DA-283A-EDD7-3DCE-88996D102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FE41A-3E1A-438F-E084-44F2E1C989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9EAB9F-B903-B1A9-5949-33157B74A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BC9435-4FD4-C7DD-65D8-074B691BC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D9E82-6AF3-4809-BA0E-781382DE2E81}" type="datetimeFigureOut">
              <a:rPr lang="en-NL" smtClean="0"/>
              <a:t>22/05/2024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BBF61C-9327-B8F1-F1FB-BD9C8ACAF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CEFC0-3125-3A06-AB0D-4AC75C491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5A5CD-AB14-4AC2-BF48-188B4C7EBD2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10929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058A8-2515-80BE-0BF5-47E39B7EE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6449E-352C-E3CB-DF3C-A7BA19031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4E353-0218-28E0-CE47-C8458E90DB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AE3CBD-7E14-E0EE-D4A5-8D5614F84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E91DD9-8AB4-C30D-FD8D-A8A0D8466D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3DCD8-ADE1-EBCE-5749-6E7145F29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D9E82-6AF3-4809-BA0E-781382DE2E81}" type="datetimeFigureOut">
              <a:rPr lang="en-NL" smtClean="0"/>
              <a:t>22/05/2024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4BC2C2-62B3-34F4-FAA9-7A7E7EC40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FFF056-8F05-3B4F-5A35-087E1A7E3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5A5CD-AB14-4AC2-BF48-188B4C7EBD2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14656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D706-B436-F458-4975-95DC643C7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3DF6CB-A56A-5DDF-BA82-B76E0FEAE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D9E82-6AF3-4809-BA0E-781382DE2E81}" type="datetimeFigureOut">
              <a:rPr lang="en-NL" smtClean="0"/>
              <a:t>22/05/2024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9ADFA1-5C02-74E9-EE3E-E3812999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C41DF-4693-804B-AF7D-0495255C5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5A5CD-AB14-4AC2-BF48-188B4C7EBD2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98989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76668C-0651-F62E-697E-BBA5F7A9F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D9E82-6AF3-4809-BA0E-781382DE2E81}" type="datetimeFigureOut">
              <a:rPr lang="en-NL" smtClean="0"/>
              <a:t>22/05/2024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6B6EA5-EE6B-4035-52C2-BD7A0D732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08A45-C1CA-D403-F63D-66F44EBDE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5A5CD-AB14-4AC2-BF48-188B4C7EBD2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6689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EB833-FC45-D20B-BD8A-4183A3E88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347B9-317E-C2C8-861A-84AAD00A5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D52D2B-223C-01A8-AD98-2568EBEED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59774F-DE0E-83A0-81C9-98C8BA4BF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D9E82-6AF3-4809-BA0E-781382DE2E81}" type="datetimeFigureOut">
              <a:rPr lang="en-NL" smtClean="0"/>
              <a:t>22/05/2024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26CD8-E3CE-2A2D-08D5-48DBC79B6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C0BA85-7816-4A77-A823-02A195FE7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5A5CD-AB14-4AC2-BF48-188B4C7EBD2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90766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1B7D9-3B5C-BCF7-1078-41B658886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AA1267-79D6-DBCF-6CD3-B45C8572A2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B5F2B-08EA-21C3-2C13-D2726EEB4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22F4B9-30B4-84B3-DAD7-FEA7BF906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D9E82-6AF3-4809-BA0E-781382DE2E81}" type="datetimeFigureOut">
              <a:rPr lang="en-NL" smtClean="0"/>
              <a:t>22/05/2024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5526C5-CE8D-B936-5F38-B3FCA680E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DB7297-E539-2011-0F9A-B3DDD2C67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5A5CD-AB14-4AC2-BF48-188B4C7EBD2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41472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3CC2C5-C9D0-5AF3-FFC2-5F5EA1C11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EBD1C-311F-AB67-858A-920FCE5C7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D8EE8-A267-A355-8E9C-7E04CAAC07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3D9E82-6AF3-4809-BA0E-781382DE2E81}" type="datetimeFigureOut">
              <a:rPr lang="en-NL" smtClean="0"/>
              <a:t>22/05/2024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686E7-3E31-F99C-A7FB-25551DD37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221E2-19C4-775F-A6F6-67CD2E63C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E5A5CD-AB14-4AC2-BF48-188B4C7EBD2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6058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Children Drawing And Colouring">
            <a:extLst>
              <a:ext uri="{FF2B5EF4-FFF2-40B4-BE49-F238E27FC236}">
                <a16:creationId xmlns:a16="http://schemas.microsoft.com/office/drawing/2014/main" id="{4A183E16-2288-2DBB-114B-01399D8DE1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B1613D-2A65-9FDA-84DF-ABA0C05975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pPr algn="l"/>
            <a:r>
              <a:rPr lang="en-GB" sz="5200">
                <a:solidFill>
                  <a:srgbClr val="FFFFFF"/>
                </a:solidFill>
              </a:rPr>
              <a:t>EMNK20 A3: SSI Lesson design </a:t>
            </a:r>
            <a:endParaRPr lang="en-NL" sz="52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C6B012-D63A-3CCC-5098-0E525404A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7"/>
            <a:ext cx="5449479" cy="1578054"/>
          </a:xfrm>
        </p:spPr>
        <p:txBody>
          <a:bodyPr anchor="b">
            <a:normAutofit/>
          </a:bodyPr>
          <a:lstStyle/>
          <a:p>
            <a:pPr algn="l"/>
            <a:r>
              <a:rPr lang="en-GB">
                <a:solidFill>
                  <a:srgbClr val="FFFFFF"/>
                </a:solidFill>
              </a:rPr>
              <a:t>Daniël van Roozendaal</a:t>
            </a:r>
            <a:br>
              <a:rPr lang="en-GB">
                <a:solidFill>
                  <a:srgbClr val="FFFFFF"/>
                </a:solidFill>
              </a:rPr>
            </a:br>
            <a:r>
              <a:rPr lang="en-GB">
                <a:solidFill>
                  <a:srgbClr val="FFFFFF"/>
                </a:solidFill>
              </a:rPr>
              <a:t>Jacob-Roelandslyceum in Boxtel</a:t>
            </a:r>
            <a:br>
              <a:rPr lang="en-GB">
                <a:solidFill>
                  <a:srgbClr val="FFFFFF"/>
                </a:solidFill>
              </a:rPr>
            </a:br>
            <a:r>
              <a:rPr lang="en-GB">
                <a:solidFill>
                  <a:srgbClr val="FFFFFF"/>
                </a:solidFill>
              </a:rPr>
              <a:t>22/5/2024</a:t>
            </a:r>
            <a:br>
              <a:rPr lang="en-GB">
                <a:solidFill>
                  <a:srgbClr val="FFFFFF"/>
                </a:solidFill>
              </a:rPr>
            </a:br>
            <a:endParaRPr lang="en-NL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1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ncils">
            <a:extLst>
              <a:ext uri="{FF2B5EF4-FFF2-40B4-BE49-F238E27FC236}">
                <a16:creationId xmlns:a16="http://schemas.microsoft.com/office/drawing/2014/main" id="{4FA8E2CC-6455-DA56-2C04-8F1522613A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08" r="-2" b="-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ECDC00-C398-17CB-BF4A-65BBFAD20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Vragen</a:t>
            </a:r>
            <a:r>
              <a:rPr lang="en-US" sz="4800" dirty="0">
                <a:solidFill>
                  <a:schemeClr val="bg1"/>
                </a:solidFill>
              </a:rPr>
              <a:t>?</a:t>
            </a:r>
            <a:br>
              <a:rPr lang="en-US" sz="4800" dirty="0">
                <a:solidFill>
                  <a:schemeClr val="bg1"/>
                </a:solidFill>
              </a:rPr>
            </a:b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801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1" name="Rectangle 104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010944-8401-EDEB-19A7-9A7F62F2C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 dirty="0"/>
              <a:t>De </a:t>
            </a:r>
            <a:r>
              <a:rPr lang="en-GB" sz="5400" dirty="0" err="1"/>
              <a:t>klas</a:t>
            </a:r>
            <a:r>
              <a:rPr lang="en-GB" sz="5400" dirty="0"/>
              <a:t>:</a:t>
            </a:r>
            <a:endParaRPr lang="en-NL" sz="5400" dirty="0"/>
          </a:p>
        </p:txBody>
      </p:sp>
      <p:sp>
        <p:nvSpPr>
          <p:cNvPr id="104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947D0-60EF-F077-69EA-2893F0FF7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775084"/>
          </a:xfrm>
        </p:spPr>
        <p:txBody>
          <a:bodyPr>
            <a:normAutofit lnSpcReduction="10000"/>
          </a:bodyPr>
          <a:lstStyle/>
          <a:p>
            <a:r>
              <a:rPr lang="en-GB" sz="2200" dirty="0"/>
              <a:t>VWO 5</a:t>
            </a:r>
            <a:br>
              <a:rPr lang="en-GB" sz="2200" dirty="0"/>
            </a:br>
            <a:endParaRPr lang="en-GB" sz="2200" dirty="0"/>
          </a:p>
          <a:p>
            <a:r>
              <a:rPr lang="en-GB" sz="2200" dirty="0"/>
              <a:t>45 </a:t>
            </a:r>
            <a:r>
              <a:rPr lang="en-GB" sz="2200" dirty="0" err="1"/>
              <a:t>minuten</a:t>
            </a:r>
            <a:r>
              <a:rPr lang="en-GB" sz="2200" dirty="0"/>
              <a:t> lessen, 2 lessen op </a:t>
            </a:r>
            <a:r>
              <a:rPr lang="en-GB" sz="2200" dirty="0" err="1"/>
              <a:t>één</a:t>
            </a:r>
            <a:r>
              <a:rPr lang="en-GB" sz="2200" dirty="0"/>
              <a:t> </a:t>
            </a:r>
            <a:r>
              <a:rPr lang="en-GB" sz="2200" dirty="0" err="1"/>
              <a:t>dag</a:t>
            </a:r>
            <a:br>
              <a:rPr lang="en-GB" sz="2200" dirty="0"/>
            </a:br>
            <a:endParaRPr lang="en-GB" sz="2200" dirty="0"/>
          </a:p>
          <a:p>
            <a:r>
              <a:rPr lang="en-GB" sz="2200" dirty="0" err="1"/>
              <a:t>Hoofdstuk</a:t>
            </a:r>
            <a:r>
              <a:rPr lang="en-GB" sz="2200" dirty="0"/>
              <a:t> over </a:t>
            </a:r>
            <a:r>
              <a:rPr lang="en-GB" sz="2200" dirty="0" err="1"/>
              <a:t>medische</a:t>
            </a:r>
            <a:r>
              <a:rPr lang="en-GB" sz="2200" dirty="0"/>
              <a:t> </a:t>
            </a:r>
            <a:r>
              <a:rPr lang="en-GB" sz="2200" dirty="0" err="1"/>
              <a:t>beeldvorming</a:t>
            </a:r>
            <a:r>
              <a:rPr lang="en-GB" sz="2200" dirty="0"/>
              <a:t>: </a:t>
            </a:r>
          </a:p>
          <a:p>
            <a:pPr lvl="1"/>
            <a:r>
              <a:rPr lang="en-GB" sz="1800" dirty="0" err="1"/>
              <a:t>Röntgen</a:t>
            </a:r>
            <a:r>
              <a:rPr lang="en-GB" sz="1800" dirty="0"/>
              <a:t>, CT, MRI &amp; echo</a:t>
            </a:r>
            <a:br>
              <a:rPr lang="en-GB" sz="1800" dirty="0"/>
            </a:br>
            <a:endParaRPr lang="en-GB" sz="1800" dirty="0"/>
          </a:p>
          <a:p>
            <a:r>
              <a:rPr lang="en-GB" sz="2200" dirty="0" err="1"/>
              <a:t>Introductie</a:t>
            </a:r>
            <a:r>
              <a:rPr lang="en-GB" sz="2200" dirty="0"/>
              <a:t> ALARA </a:t>
            </a:r>
            <a:r>
              <a:rPr lang="en-GB" sz="2200" dirty="0" err="1"/>
              <a:t>principe</a:t>
            </a:r>
            <a:endParaRPr lang="en-GB" sz="2200" dirty="0"/>
          </a:p>
          <a:p>
            <a:r>
              <a:rPr lang="en-GB" sz="2200" dirty="0"/>
              <a:t>(</a:t>
            </a:r>
            <a:r>
              <a:rPr lang="en-GB" sz="2200" dirty="0" err="1"/>
              <a:t>eerste</a:t>
            </a:r>
            <a:r>
              <a:rPr lang="en-GB" sz="2200" dirty="0"/>
              <a:t> les over </a:t>
            </a:r>
            <a:r>
              <a:rPr lang="en-GB" sz="2200" dirty="0" err="1"/>
              <a:t>dosis</a:t>
            </a:r>
            <a:r>
              <a:rPr lang="en-GB" sz="2200" dirty="0"/>
              <a:t>)</a:t>
            </a:r>
            <a:endParaRPr lang="en-GB" sz="1800" dirty="0"/>
          </a:p>
          <a:p>
            <a:endParaRPr lang="en-NL" sz="2200" dirty="0"/>
          </a:p>
        </p:txBody>
      </p:sp>
      <p:pic>
        <p:nvPicPr>
          <p:cNvPr id="1026" name="Picture 2" descr="Which medical imaging technique? | KS3 design activity">
            <a:extLst>
              <a:ext uri="{FF2B5EF4-FFF2-40B4-BE49-F238E27FC236}">
                <a16:creationId xmlns:a16="http://schemas.microsoft.com/office/drawing/2014/main" id="{40098F8C-FEAA-15ED-6E1C-F63B4AADF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47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89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109343-962F-7D89-BEAD-B302CC88D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5410944" cy="1454051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tx2"/>
                </a:solidFill>
              </a:rPr>
              <a:t>Het Socio-Scientific Issue</a:t>
            </a:r>
            <a:endParaRPr lang="en-NL" sz="3600" b="1" dirty="0">
              <a:solidFill>
                <a:schemeClr val="tx2"/>
              </a:solidFill>
            </a:endParaRPr>
          </a:p>
        </p:txBody>
      </p:sp>
      <p:pic>
        <p:nvPicPr>
          <p:cNvPr id="7" name="Graphic 6" descr="Scales of Justice">
            <a:extLst>
              <a:ext uri="{FF2B5EF4-FFF2-40B4-BE49-F238E27FC236}">
                <a16:creationId xmlns:a16="http://schemas.microsoft.com/office/drawing/2014/main" id="{E891BFBF-E502-9C59-EDFA-4CD775181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951" y="1793846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D1205-51E3-6F10-C0E9-373DBB12C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3914" y="2415756"/>
            <a:ext cx="4469271" cy="3639289"/>
          </a:xfrm>
        </p:spPr>
        <p:txBody>
          <a:bodyPr anchor="ctr">
            <a:normAutofit fontScale="92500" lnSpcReduction="10000"/>
          </a:bodyPr>
          <a:lstStyle/>
          <a:p>
            <a:r>
              <a:rPr lang="en-GB" sz="2000" dirty="0" err="1">
                <a:solidFill>
                  <a:schemeClr val="tx2"/>
                </a:solidFill>
              </a:rPr>
              <a:t>Ethische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err="1">
                <a:solidFill>
                  <a:schemeClr val="tx2"/>
                </a:solidFill>
              </a:rPr>
              <a:t>kwesties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err="1">
                <a:solidFill>
                  <a:schemeClr val="tx2"/>
                </a:solidFill>
              </a:rPr>
              <a:t>rondom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err="1">
                <a:solidFill>
                  <a:schemeClr val="tx2"/>
                </a:solidFill>
              </a:rPr>
              <a:t>medische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err="1">
                <a:solidFill>
                  <a:schemeClr val="tx2"/>
                </a:solidFill>
              </a:rPr>
              <a:t>beeldvorming</a:t>
            </a:r>
            <a:r>
              <a:rPr lang="en-GB" sz="2000" dirty="0">
                <a:solidFill>
                  <a:schemeClr val="tx2"/>
                </a:solidFill>
              </a:rPr>
              <a:t>:</a:t>
            </a:r>
          </a:p>
          <a:p>
            <a:pPr lvl="1"/>
            <a:r>
              <a:rPr lang="en-GB" sz="2000" dirty="0" err="1">
                <a:solidFill>
                  <a:schemeClr val="tx2"/>
                </a:solidFill>
              </a:rPr>
              <a:t>Noodzaak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</a:p>
          <a:p>
            <a:pPr lvl="1"/>
            <a:r>
              <a:rPr lang="en-GB" sz="2000" dirty="0">
                <a:solidFill>
                  <a:schemeClr val="tx2"/>
                </a:solidFill>
              </a:rPr>
              <a:t>Risico’s </a:t>
            </a:r>
          </a:p>
          <a:p>
            <a:pPr lvl="1"/>
            <a:r>
              <a:rPr lang="en-GB" sz="2000" dirty="0" err="1">
                <a:solidFill>
                  <a:schemeClr val="tx2"/>
                </a:solidFill>
              </a:rPr>
              <a:t>Kosten</a:t>
            </a:r>
            <a:endParaRPr lang="en-GB" sz="2000" dirty="0">
              <a:solidFill>
                <a:schemeClr val="tx2"/>
              </a:solidFill>
            </a:endParaRPr>
          </a:p>
          <a:p>
            <a:pPr lvl="1"/>
            <a:r>
              <a:rPr lang="en-GB" sz="2000" dirty="0">
                <a:solidFill>
                  <a:schemeClr val="tx2"/>
                </a:solidFill>
              </a:rPr>
              <a:t>Privacy</a:t>
            </a:r>
          </a:p>
          <a:p>
            <a:pPr lvl="1"/>
            <a:r>
              <a:rPr lang="en-GB" sz="2000" dirty="0" err="1">
                <a:solidFill>
                  <a:schemeClr val="tx2"/>
                </a:solidFill>
              </a:rPr>
              <a:t>Innovatie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</a:p>
          <a:p>
            <a:pPr marL="457200" lvl="1" indent="0">
              <a:buNone/>
            </a:pPr>
            <a:endParaRPr lang="en-GB" sz="2000" dirty="0">
              <a:solidFill>
                <a:schemeClr val="tx2"/>
              </a:solidFill>
            </a:endParaRPr>
          </a:p>
          <a:p>
            <a:r>
              <a:rPr lang="en-GB" sz="2000" dirty="0">
                <a:solidFill>
                  <a:schemeClr val="tx2"/>
                </a:solidFill>
              </a:rPr>
              <a:t>Het dilemma: </a:t>
            </a:r>
          </a:p>
          <a:p>
            <a:pPr lvl="1"/>
            <a:r>
              <a:rPr lang="en-GB" sz="2000" dirty="0" err="1">
                <a:solidFill>
                  <a:schemeClr val="tx2"/>
                </a:solidFill>
              </a:rPr>
              <a:t>Wanneer</a:t>
            </a:r>
            <a:r>
              <a:rPr lang="en-GB" sz="2000" dirty="0">
                <a:solidFill>
                  <a:schemeClr val="tx2"/>
                </a:solidFill>
              </a:rPr>
              <a:t> is het </a:t>
            </a:r>
            <a:r>
              <a:rPr lang="en-GB" sz="2000" dirty="0" err="1">
                <a:solidFill>
                  <a:schemeClr val="tx2"/>
                </a:solidFill>
              </a:rPr>
              <a:t>verantwoord</a:t>
            </a:r>
            <a:r>
              <a:rPr lang="en-GB" sz="2000" dirty="0">
                <a:solidFill>
                  <a:schemeClr val="tx2"/>
                </a:solidFill>
              </a:rPr>
              <a:t> om </a:t>
            </a:r>
            <a:r>
              <a:rPr lang="en-GB" sz="2000" dirty="0" err="1">
                <a:solidFill>
                  <a:schemeClr val="tx2"/>
                </a:solidFill>
              </a:rPr>
              <a:t>medische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err="1">
                <a:solidFill>
                  <a:schemeClr val="tx2"/>
                </a:solidFill>
              </a:rPr>
              <a:t>beeldvorming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err="1">
                <a:solidFill>
                  <a:schemeClr val="tx2"/>
                </a:solidFill>
              </a:rPr>
              <a:t>te</a:t>
            </a:r>
            <a:r>
              <a:rPr lang="en-GB" sz="2000" dirty="0">
                <a:solidFill>
                  <a:schemeClr val="tx2"/>
                </a:solidFill>
              </a:rPr>
              <a:t> </a:t>
            </a:r>
            <a:r>
              <a:rPr lang="en-GB" sz="2000" dirty="0" err="1">
                <a:solidFill>
                  <a:schemeClr val="tx2"/>
                </a:solidFill>
              </a:rPr>
              <a:t>gebruiken</a:t>
            </a:r>
            <a:r>
              <a:rPr lang="en-GB" sz="2000" dirty="0">
                <a:solidFill>
                  <a:schemeClr val="tx2"/>
                </a:solidFill>
              </a:rPr>
              <a:t>?</a:t>
            </a:r>
            <a:endParaRPr lang="en-NL" sz="2000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5" y="52996"/>
            <a:ext cx="5928607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5354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40B33-3A10-D6EE-CD8E-37E195DD8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5E </a:t>
            </a:r>
            <a:r>
              <a:rPr lang="en-GB" dirty="0" err="1"/>
              <a:t>principe</a:t>
            </a:r>
            <a:endParaRPr lang="en-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D9736D-70BB-96C6-0858-0227529E8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68" t="1025" r="22600" b="1246"/>
          <a:stretch/>
        </p:blipFill>
        <p:spPr>
          <a:xfrm>
            <a:off x="5161935" y="2886"/>
            <a:ext cx="7030065" cy="680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75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40B33-3A10-D6EE-CD8E-37E195DD8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Engage</a:t>
            </a:r>
            <a:endParaRPr lang="en-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D9736D-70BB-96C6-0858-0227529E8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4786" t="14928" r="29829" b="60032"/>
          <a:stretch/>
        </p:blipFill>
        <p:spPr>
          <a:xfrm>
            <a:off x="5883196" y="1557495"/>
            <a:ext cx="4647477" cy="3959050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BDAC34-5911-C15C-B003-3A0D85D4F81B}"/>
              </a:ext>
            </a:extLst>
          </p:cNvPr>
          <p:cNvSpPr txBox="1"/>
          <p:nvPr/>
        </p:nvSpPr>
        <p:spPr>
          <a:xfrm>
            <a:off x="922462" y="2053249"/>
            <a:ext cx="422787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Voorbeelden</a:t>
            </a:r>
            <a:r>
              <a:rPr lang="en-GB" sz="2000" dirty="0"/>
              <a:t> </a:t>
            </a:r>
            <a:r>
              <a:rPr lang="en-GB" sz="2000" dirty="0" err="1"/>
              <a:t>foto’s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Toepassingen</a:t>
            </a: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Diagnostiek</a:t>
            </a: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Onderzoek</a:t>
            </a:r>
            <a:r>
              <a:rPr lang="en-GB" sz="2000" dirty="0"/>
              <a:t> </a:t>
            </a:r>
          </a:p>
          <a:p>
            <a:pPr lvl="1"/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Vragen</a:t>
            </a:r>
            <a:r>
              <a:rPr lang="en-GB" sz="2000" dirty="0"/>
              <a:t> </a:t>
            </a:r>
            <a:r>
              <a:rPr lang="en-GB" sz="2000" dirty="0" err="1"/>
              <a:t>naar</a:t>
            </a:r>
            <a:r>
              <a:rPr lang="en-GB" sz="20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Eigen </a:t>
            </a:r>
            <a:r>
              <a:rPr lang="en-GB" sz="2000" dirty="0" err="1"/>
              <a:t>ervaringen</a:t>
            </a: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Meningen</a:t>
            </a:r>
            <a:r>
              <a:rPr lang="en-GB" sz="2000" dirty="0"/>
              <a:t> (</a:t>
            </a:r>
            <a:r>
              <a:rPr lang="en-GB" sz="2000" dirty="0" err="1"/>
              <a:t>preconcepten</a:t>
            </a:r>
            <a:r>
              <a:rPr lang="en-GB" sz="20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dirty="0"/>
          </a:p>
        </p:txBody>
      </p:sp>
      <p:pic>
        <p:nvPicPr>
          <p:cNvPr id="1026" name="Picture 2" descr="Brain MRI - Insight Medical Imaging">
            <a:extLst>
              <a:ext uri="{FF2B5EF4-FFF2-40B4-BE49-F238E27FC236}">
                <a16:creationId xmlns:a16="http://schemas.microsoft.com/office/drawing/2014/main" id="{1F5EDE79-3B2A-41AF-8056-625AEF292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00347"/>
            <a:ext cx="1357654" cy="135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T Scan (CAT Scan): Procedure, Risks, and Results">
            <a:extLst>
              <a:ext uri="{FF2B5EF4-FFF2-40B4-BE49-F238E27FC236}">
                <a16:creationId xmlns:a16="http://schemas.microsoft.com/office/drawing/2014/main" id="{FCF0C783-AB66-644B-1883-5C6A6704B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490" y="5500347"/>
            <a:ext cx="2416962" cy="135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3 weken echo - Femme">
            <a:extLst>
              <a:ext uri="{FF2B5EF4-FFF2-40B4-BE49-F238E27FC236}">
                <a16:creationId xmlns:a16="http://schemas.microsoft.com/office/drawing/2014/main" id="{B4794106-FFE4-0124-2CAD-5825C46C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502" y="5500347"/>
            <a:ext cx="1943868" cy="134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380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40B33-3A10-D6EE-CD8E-37E195DD8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Explore </a:t>
            </a:r>
            <a:endParaRPr lang="en-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D9736D-70BB-96C6-0858-0227529E8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448" t="49731" r="24002" b="18115"/>
          <a:stretch/>
        </p:blipFill>
        <p:spPr>
          <a:xfrm>
            <a:off x="7968342" y="964642"/>
            <a:ext cx="4036845" cy="4669242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56D4CC-6AEA-DC2A-70E7-F8A436A315CA}"/>
              </a:ext>
            </a:extLst>
          </p:cNvPr>
          <p:cNvSpPr txBox="1"/>
          <p:nvPr/>
        </p:nvSpPr>
        <p:spPr>
          <a:xfrm>
            <a:off x="953729" y="2349910"/>
            <a:ext cx="42278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Groepjes</a:t>
            </a:r>
            <a:r>
              <a:rPr lang="en-GB" sz="2000" dirty="0"/>
              <a:t> </a:t>
            </a:r>
            <a:r>
              <a:rPr lang="en-GB" sz="2000" dirty="0" err="1"/>
              <a:t>leerlingen</a:t>
            </a:r>
            <a:r>
              <a:rPr lang="en-GB" sz="2000" dirty="0"/>
              <a:t> </a:t>
            </a:r>
            <a:r>
              <a:rPr lang="en-GB" sz="2000" dirty="0" err="1"/>
              <a:t>een</a:t>
            </a:r>
            <a:r>
              <a:rPr lang="en-GB" sz="2000" dirty="0"/>
              <a:t> </a:t>
            </a:r>
            <a:r>
              <a:rPr lang="en-GB" sz="2000" dirty="0" err="1"/>
              <a:t>beeldvormmethode</a:t>
            </a:r>
            <a:r>
              <a:rPr lang="en-GB" sz="2000" dirty="0"/>
              <a:t> of </a:t>
            </a:r>
            <a:r>
              <a:rPr lang="en-GB" sz="2000" dirty="0" err="1"/>
              <a:t>ander</a:t>
            </a:r>
            <a:r>
              <a:rPr lang="en-GB" sz="2000" dirty="0"/>
              <a:t> </a:t>
            </a:r>
            <a:r>
              <a:rPr lang="en-GB" sz="2000" dirty="0" err="1"/>
              <a:t>onderwerp</a:t>
            </a:r>
            <a:r>
              <a:rPr lang="en-GB" sz="2000" dirty="0"/>
              <a:t> </a:t>
            </a:r>
            <a:r>
              <a:rPr lang="en-GB" sz="2000" dirty="0" err="1"/>
              <a:t>geven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Laten </a:t>
            </a:r>
            <a:r>
              <a:rPr lang="en-GB" sz="2000" dirty="0" err="1"/>
              <a:t>uitzoeken</a:t>
            </a:r>
            <a:r>
              <a:rPr lang="en-GB" sz="20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Principe van de scan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/>
              <a:t>Meest</a:t>
            </a:r>
            <a:r>
              <a:rPr lang="en-GB" dirty="0"/>
              <a:t> </a:t>
            </a:r>
            <a:r>
              <a:rPr lang="en-GB" dirty="0" err="1"/>
              <a:t>gebruikte</a:t>
            </a:r>
            <a:r>
              <a:rPr lang="en-GB" dirty="0"/>
              <a:t> scenario?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Wat is de </a:t>
            </a:r>
            <a:r>
              <a:rPr lang="en-GB" dirty="0" err="1"/>
              <a:t>stralingsdosis</a:t>
            </a:r>
            <a:r>
              <a:rPr lang="en-GB" dirty="0"/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/>
              <a:t>Hoeveel</a:t>
            </a:r>
            <a:r>
              <a:rPr lang="en-GB" dirty="0"/>
              <a:t> </a:t>
            </a:r>
            <a:r>
              <a:rPr lang="en-GB" dirty="0" err="1"/>
              <a:t>kost</a:t>
            </a:r>
            <a:r>
              <a:rPr lang="en-GB" dirty="0"/>
              <a:t> het?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Andere</a:t>
            </a:r>
            <a:r>
              <a:rPr lang="en-GB" dirty="0"/>
              <a:t> </a:t>
            </a:r>
            <a:r>
              <a:rPr lang="en-GB" dirty="0" err="1"/>
              <a:t>onderwerpen</a:t>
            </a:r>
            <a:r>
              <a:rPr lang="en-GB" dirty="0"/>
              <a:t> over: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Privacy (AVG)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Wie </a:t>
            </a:r>
            <a:r>
              <a:rPr lang="en-GB" dirty="0" err="1"/>
              <a:t>betaald</a:t>
            </a:r>
            <a:r>
              <a:rPr lang="en-GB" dirty="0"/>
              <a:t>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749060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40B33-3A10-D6EE-CD8E-37E195DD8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Explain</a:t>
            </a:r>
            <a:endParaRPr lang="en-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D9736D-70BB-96C6-0858-0227529E8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895" t="74866" r="41872" b="2408"/>
          <a:stretch/>
        </p:blipFill>
        <p:spPr>
          <a:xfrm>
            <a:off x="6695768" y="2349911"/>
            <a:ext cx="4417710" cy="3236974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E84A37-18B6-AD06-B6CF-9073BD9DDD21}"/>
              </a:ext>
            </a:extLst>
          </p:cNvPr>
          <p:cNvSpPr txBox="1"/>
          <p:nvPr/>
        </p:nvSpPr>
        <p:spPr>
          <a:xfrm>
            <a:off x="953729" y="2349910"/>
            <a:ext cx="4227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Groepjes</a:t>
            </a:r>
            <a:r>
              <a:rPr lang="en-GB" sz="2000" dirty="0"/>
              <a:t> </a:t>
            </a:r>
            <a:r>
              <a:rPr lang="en-GB" sz="2000" dirty="0" err="1"/>
              <a:t>leerlingen</a:t>
            </a:r>
            <a:r>
              <a:rPr lang="en-GB" sz="2000" dirty="0"/>
              <a:t> </a:t>
            </a:r>
            <a:r>
              <a:rPr lang="en-GB" sz="2000" dirty="0" err="1"/>
              <a:t>gaan</a:t>
            </a:r>
            <a:r>
              <a:rPr lang="en-GB" sz="2000" dirty="0"/>
              <a:t> </a:t>
            </a:r>
            <a:r>
              <a:rPr lang="en-GB" sz="2000" dirty="0" err="1"/>
              <a:t>presenteren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52960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40B33-3A10-D6EE-CD8E-37E195DD8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Elaborate </a:t>
            </a:r>
            <a:endParaRPr lang="en-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D9736D-70BB-96C6-0858-0227529E8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896" t="50402" r="57255" b="25683"/>
          <a:stretch/>
        </p:blipFill>
        <p:spPr>
          <a:xfrm>
            <a:off x="7086600" y="1934464"/>
            <a:ext cx="4267200" cy="3170099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9664DE-8D6D-F92D-3D59-41718B2855A3}"/>
              </a:ext>
            </a:extLst>
          </p:cNvPr>
          <p:cNvSpPr txBox="1"/>
          <p:nvPr/>
        </p:nvSpPr>
        <p:spPr>
          <a:xfrm>
            <a:off x="953729" y="2349910"/>
            <a:ext cx="514227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Er </a:t>
            </a:r>
            <a:r>
              <a:rPr lang="en-GB" sz="2000" dirty="0" err="1"/>
              <a:t>worden</a:t>
            </a:r>
            <a:r>
              <a:rPr lang="en-GB" sz="2000" dirty="0"/>
              <a:t> 3 </a:t>
            </a:r>
            <a:r>
              <a:rPr lang="en-GB" sz="2000" dirty="0" err="1"/>
              <a:t>casussen</a:t>
            </a:r>
            <a:r>
              <a:rPr lang="en-GB" sz="2000" dirty="0"/>
              <a:t> </a:t>
            </a:r>
            <a:r>
              <a:rPr lang="en-GB" sz="2000" dirty="0" err="1"/>
              <a:t>gegeven</a:t>
            </a:r>
            <a:endParaRPr lang="en-GB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Oude man met </a:t>
            </a:r>
            <a:r>
              <a:rPr lang="en-GB" sz="2000" dirty="0" err="1"/>
              <a:t>botkanker</a:t>
            </a:r>
            <a:r>
              <a:rPr lang="en-GB" sz="2000" dirty="0"/>
              <a:t>, </a:t>
            </a:r>
            <a:r>
              <a:rPr lang="en-GB" sz="2000" dirty="0" err="1"/>
              <a:t>röntgenfoto</a:t>
            </a:r>
            <a:r>
              <a:rPr lang="en-GB" sz="2000" dirty="0"/>
              <a:t> </a:t>
            </a:r>
            <a:r>
              <a:rPr lang="en-GB" sz="2000" dirty="0" err="1"/>
              <a:t>maken</a:t>
            </a:r>
            <a:r>
              <a:rPr lang="en-GB" sz="2000" dirty="0"/>
              <a:t> </a:t>
            </a:r>
            <a:r>
              <a:rPr lang="en-GB" sz="2000" dirty="0" err="1"/>
              <a:t>voor</a:t>
            </a:r>
            <a:r>
              <a:rPr lang="en-GB" sz="2000" dirty="0"/>
              <a:t> </a:t>
            </a:r>
            <a:r>
              <a:rPr lang="en-GB" sz="2000" dirty="0" err="1"/>
              <a:t>gebroken</a:t>
            </a:r>
            <a:r>
              <a:rPr lang="en-GB" sz="2000" dirty="0"/>
              <a:t> been?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Angstig</a:t>
            </a:r>
            <a:r>
              <a:rPr lang="en-GB" sz="2000" dirty="0"/>
              <a:t> </a:t>
            </a:r>
            <a:r>
              <a:rPr lang="en-GB" sz="2000" dirty="0" err="1"/>
              <a:t>meisje</a:t>
            </a:r>
            <a:r>
              <a:rPr lang="en-GB" sz="2000" dirty="0"/>
              <a:t> </a:t>
            </a:r>
            <a:r>
              <a:rPr lang="en-GB" sz="2000" dirty="0" err="1"/>
              <a:t>wil</a:t>
            </a:r>
            <a:r>
              <a:rPr lang="en-GB" sz="2000" dirty="0"/>
              <a:t> </a:t>
            </a:r>
            <a:r>
              <a:rPr lang="en-GB" sz="2000" dirty="0" err="1"/>
              <a:t>geen</a:t>
            </a:r>
            <a:r>
              <a:rPr lang="en-GB" sz="2000" dirty="0"/>
              <a:t> CT-scan, </a:t>
            </a:r>
            <a:r>
              <a:rPr lang="en-GB" sz="2000" dirty="0" err="1"/>
              <a:t>moeder</a:t>
            </a:r>
            <a:r>
              <a:rPr lang="en-GB" sz="2000" dirty="0"/>
              <a:t> </a:t>
            </a:r>
            <a:r>
              <a:rPr lang="en-GB" sz="2000" dirty="0" err="1"/>
              <a:t>wil</a:t>
            </a:r>
            <a:r>
              <a:rPr lang="en-GB" sz="2000" dirty="0"/>
              <a:t> </a:t>
            </a:r>
            <a:r>
              <a:rPr lang="en-GB" sz="2000" dirty="0" err="1"/>
              <a:t>haar</a:t>
            </a:r>
            <a:r>
              <a:rPr lang="en-GB" sz="2000" dirty="0"/>
              <a:t> </a:t>
            </a:r>
            <a:r>
              <a:rPr lang="en-GB" sz="2000" dirty="0" err="1"/>
              <a:t>dit</a:t>
            </a:r>
            <a:r>
              <a:rPr lang="en-GB" sz="2000" dirty="0"/>
              <a:t> </a:t>
            </a:r>
            <a:r>
              <a:rPr lang="en-GB" sz="2000" dirty="0" err="1"/>
              <a:t>verplichten</a:t>
            </a:r>
            <a:r>
              <a:rPr lang="en-GB" sz="200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Een</a:t>
            </a:r>
            <a:r>
              <a:rPr lang="en-GB" sz="2000" dirty="0"/>
              <a:t> man met </a:t>
            </a:r>
            <a:r>
              <a:rPr lang="en-GB" sz="2000" dirty="0" err="1"/>
              <a:t>lichte</a:t>
            </a:r>
            <a:r>
              <a:rPr lang="en-GB" sz="2000" dirty="0"/>
              <a:t> </a:t>
            </a:r>
            <a:r>
              <a:rPr lang="en-GB" sz="2000" dirty="0" err="1"/>
              <a:t>hoofdpijn</a:t>
            </a:r>
            <a:r>
              <a:rPr lang="en-GB" sz="2000" dirty="0"/>
              <a:t> </a:t>
            </a:r>
            <a:r>
              <a:rPr lang="en-GB" sz="2000" dirty="0" err="1"/>
              <a:t>wil</a:t>
            </a:r>
            <a:r>
              <a:rPr lang="en-GB" sz="2000" dirty="0"/>
              <a:t> </a:t>
            </a:r>
            <a:r>
              <a:rPr lang="en-GB" sz="2000" dirty="0" err="1"/>
              <a:t>graag</a:t>
            </a:r>
            <a:r>
              <a:rPr lang="en-GB" sz="2000" dirty="0"/>
              <a:t> </a:t>
            </a:r>
            <a:r>
              <a:rPr lang="en-GB" sz="2000" dirty="0" err="1"/>
              <a:t>een</a:t>
            </a:r>
            <a:r>
              <a:rPr lang="en-GB" sz="2000" dirty="0"/>
              <a:t> MRI van </a:t>
            </a:r>
            <a:r>
              <a:rPr lang="en-GB" sz="2000" dirty="0" err="1"/>
              <a:t>zijn</a:t>
            </a:r>
            <a:r>
              <a:rPr lang="en-GB" sz="2000" dirty="0"/>
              <a:t> </a:t>
            </a:r>
            <a:r>
              <a:rPr lang="en-GB" sz="2000" dirty="0" err="1"/>
              <a:t>hersenen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Leerlingen</a:t>
            </a:r>
            <a:r>
              <a:rPr lang="en-GB" sz="2000" dirty="0"/>
              <a:t> </a:t>
            </a:r>
            <a:r>
              <a:rPr lang="en-GB" sz="2000" dirty="0" err="1"/>
              <a:t>gaan</a:t>
            </a:r>
            <a:r>
              <a:rPr lang="en-GB" sz="2000" dirty="0"/>
              <a:t> in de </a:t>
            </a:r>
            <a:r>
              <a:rPr lang="en-GB" sz="2000" dirty="0" err="1"/>
              <a:t>groepjes</a:t>
            </a:r>
            <a:r>
              <a:rPr lang="en-GB" sz="2000" dirty="0"/>
              <a:t> </a:t>
            </a:r>
            <a:r>
              <a:rPr lang="en-GB" sz="2000" dirty="0" err="1"/>
              <a:t>discussieren</a:t>
            </a:r>
            <a:r>
              <a:rPr lang="en-GB" sz="2000" dirty="0"/>
              <a:t> of het </a:t>
            </a:r>
            <a:r>
              <a:rPr lang="en-GB" sz="2000" dirty="0" err="1"/>
              <a:t>ethisch</a:t>
            </a:r>
            <a:r>
              <a:rPr lang="en-GB" sz="2000" dirty="0"/>
              <a:t> is om </a:t>
            </a:r>
            <a:r>
              <a:rPr lang="en-GB" sz="2000" dirty="0" err="1"/>
              <a:t>te</a:t>
            </a:r>
            <a:r>
              <a:rPr lang="en-GB" sz="2000" dirty="0"/>
              <a:t> </a:t>
            </a:r>
            <a:r>
              <a:rPr lang="en-GB" sz="2000" dirty="0" err="1"/>
              <a:t>medische</a:t>
            </a:r>
            <a:r>
              <a:rPr lang="en-GB" sz="2000" dirty="0"/>
              <a:t> </a:t>
            </a:r>
            <a:r>
              <a:rPr lang="en-GB" sz="2000" dirty="0" err="1"/>
              <a:t>beeldvorming</a:t>
            </a:r>
            <a:r>
              <a:rPr lang="en-GB" sz="2000" dirty="0"/>
              <a:t> </a:t>
            </a:r>
            <a:r>
              <a:rPr lang="en-GB" sz="2000" dirty="0" err="1"/>
              <a:t>uit</a:t>
            </a:r>
            <a:r>
              <a:rPr lang="en-GB" sz="2000" dirty="0"/>
              <a:t> </a:t>
            </a:r>
            <a:r>
              <a:rPr lang="en-GB" sz="2000" dirty="0" err="1"/>
              <a:t>te</a:t>
            </a:r>
            <a:r>
              <a:rPr lang="en-GB" sz="2000" dirty="0"/>
              <a:t> </a:t>
            </a:r>
            <a:r>
              <a:rPr lang="en-GB" sz="2000" dirty="0" err="1"/>
              <a:t>voeren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71455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40B33-3A10-D6EE-CD8E-37E195DD8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Evaluate</a:t>
            </a:r>
            <a:endParaRPr lang="en-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D9736D-70BB-96C6-0858-0227529E8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585" t="15420" r="51320" b="62025"/>
          <a:stretch/>
        </p:blipFill>
        <p:spPr>
          <a:xfrm>
            <a:off x="6742443" y="1296237"/>
            <a:ext cx="4883267" cy="4089679"/>
          </a:xfrm>
          <a:prstGeom prst="ellipse">
            <a:avLst/>
          </a:prstGeom>
          <a:effectLst>
            <a:softEdge rad="317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0ACE4B-FA56-C843-75A0-7CD348560BC5}"/>
              </a:ext>
            </a:extLst>
          </p:cNvPr>
          <p:cNvSpPr txBox="1"/>
          <p:nvPr/>
        </p:nvSpPr>
        <p:spPr>
          <a:xfrm>
            <a:off x="953729" y="2349910"/>
            <a:ext cx="42278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Nabespreking</a:t>
            </a:r>
            <a:r>
              <a:rPr lang="en-GB" sz="2000" dirty="0"/>
              <a:t> met de </a:t>
            </a:r>
            <a:r>
              <a:rPr lang="en-GB" sz="2000" dirty="0" err="1"/>
              <a:t>leerlingen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Exit card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WPB’er</a:t>
            </a:r>
            <a:r>
              <a:rPr lang="en-GB" sz="2000" dirty="0"/>
              <a:t> </a:t>
            </a:r>
            <a:r>
              <a:rPr lang="en-GB" sz="2000" dirty="0" err="1"/>
              <a:t>uitnodigen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528317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214</Words>
  <Application>Microsoft Office PowerPoint</Application>
  <PresentationFormat>Widescreen</PresentationFormat>
  <Paragraphs>63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Office Theme</vt:lpstr>
      <vt:lpstr>EMNK20 A3: SSI Lesson design </vt:lpstr>
      <vt:lpstr>De klas:</vt:lpstr>
      <vt:lpstr>Het Socio-Scientific Issue</vt:lpstr>
      <vt:lpstr>5E principe</vt:lpstr>
      <vt:lpstr>Engage</vt:lpstr>
      <vt:lpstr>Explore </vt:lpstr>
      <vt:lpstr>Explain</vt:lpstr>
      <vt:lpstr>Elaborate </vt:lpstr>
      <vt:lpstr>Evaluate</vt:lpstr>
      <vt:lpstr>Vragen?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EMNK20 A3: SSI Lesson design </dc:title>
  <dc:creator>Daniel van Roozendaal</dc:creator>
  <cp:lastModifiedBy>Daniel van Roozendaal</cp:lastModifiedBy>
  <cp:revision>3</cp:revision>
  <dcterms:created xsi:type="dcterms:W3CDTF">2024-05-21T20:02:39Z</dcterms:created>
  <dcterms:modified xsi:type="dcterms:W3CDTF">2024-05-22T08:03:07Z</dcterms:modified>
</cp:coreProperties>
</file>